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343" r:id="rId3"/>
    <p:sldId id="258" r:id="rId4"/>
    <p:sldId id="353" r:id="rId5"/>
    <p:sldId id="355" r:id="rId6"/>
    <p:sldId id="356" r:id="rId7"/>
    <p:sldId id="357" r:id="rId8"/>
    <p:sldId id="358" r:id="rId9"/>
    <p:sldId id="307" r:id="rId10"/>
    <p:sldId id="306" r:id="rId11"/>
    <p:sldId id="304" r:id="rId12"/>
    <p:sldId id="305" r:id="rId13"/>
    <p:sldId id="309" r:id="rId14"/>
    <p:sldId id="313" r:id="rId15"/>
    <p:sldId id="267" r:id="rId16"/>
    <p:sldId id="316" r:id="rId17"/>
    <p:sldId id="314" r:id="rId18"/>
    <p:sldId id="317" r:id="rId19"/>
    <p:sldId id="318" r:id="rId20"/>
    <p:sldId id="269" r:id="rId21"/>
    <p:sldId id="320" r:id="rId22"/>
    <p:sldId id="321" r:id="rId23"/>
    <p:sldId id="315" r:id="rId24"/>
    <p:sldId id="322" r:id="rId25"/>
    <p:sldId id="326" r:id="rId26"/>
    <p:sldId id="323" r:id="rId27"/>
    <p:sldId id="325" r:id="rId28"/>
    <p:sldId id="327" r:id="rId29"/>
    <p:sldId id="268" r:id="rId30"/>
    <p:sldId id="273" r:id="rId31"/>
    <p:sldId id="274" r:id="rId32"/>
    <p:sldId id="275" r:id="rId33"/>
    <p:sldId id="276" r:id="rId34"/>
    <p:sldId id="260" r:id="rId35"/>
    <p:sldId id="351" r:id="rId36"/>
    <p:sldId id="261" r:id="rId37"/>
    <p:sldId id="328" r:id="rId38"/>
    <p:sldId id="329" r:id="rId39"/>
    <p:sldId id="330" r:id="rId40"/>
    <p:sldId id="334" r:id="rId41"/>
    <p:sldId id="345" r:id="rId42"/>
    <p:sldId id="346" r:id="rId43"/>
    <p:sldId id="350" r:id="rId44"/>
    <p:sldId id="352" r:id="rId45"/>
    <p:sldId id="341" r:id="rId46"/>
    <p:sldId id="263" r:id="rId47"/>
    <p:sldId id="277" r:id="rId48"/>
    <p:sldId id="264" r:id="rId49"/>
    <p:sldId id="257" r:id="rId50"/>
    <p:sldId id="302" r:id="rId51"/>
    <p:sldId id="303" r:id="rId52"/>
    <p:sldId id="286" r:id="rId53"/>
    <p:sldId id="29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1" autoAdjust="0"/>
    <p:restoredTop sz="64682" autoAdjust="0"/>
  </p:normalViewPr>
  <p:slideViewPr>
    <p:cSldViewPr snapToGrid="0" snapToObjects="1">
      <p:cViewPr varScale="1">
        <p:scale>
          <a:sx n="68" d="100"/>
          <a:sy n="68" d="100"/>
        </p:scale>
        <p:origin x="-197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2114593592"/>
        <c:axId val="-2114596584"/>
      </c:radarChart>
      <c:catAx>
        <c:axId val="-2114593592"/>
        <c:scaling>
          <c:orientation val="minMax"/>
        </c:scaling>
        <c:delete val="0"/>
        <c:axPos val="b"/>
        <c:majorGridlines/>
        <c:majorTickMark val="none"/>
        <c:minorTickMark val="none"/>
        <c:tickLblPos val="nextTo"/>
        <c:crossAx val="-2114596584"/>
        <c:crosses val="autoZero"/>
        <c:auto val="1"/>
        <c:lblAlgn val="ctr"/>
        <c:lblOffset val="100"/>
        <c:noMultiLvlLbl val="0"/>
      </c:catAx>
      <c:valAx>
        <c:axId val="-2114596584"/>
        <c:scaling>
          <c:orientation val="minMax"/>
        </c:scaling>
        <c:delete val="1"/>
        <c:axPos val="l"/>
        <c:majorGridlines/>
        <c:numFmt formatCode="General" sourceLinked="1"/>
        <c:majorTickMark val="none"/>
        <c:minorTickMark val="none"/>
        <c:tickLblPos val="nextTo"/>
        <c:crossAx val="-21145935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2114565368"/>
        <c:axId val="-2114576488"/>
      </c:radarChart>
      <c:catAx>
        <c:axId val="-2114565368"/>
        <c:scaling>
          <c:orientation val="minMax"/>
        </c:scaling>
        <c:delete val="0"/>
        <c:axPos val="b"/>
        <c:majorGridlines/>
        <c:majorTickMark val="none"/>
        <c:minorTickMark val="none"/>
        <c:tickLblPos val="nextTo"/>
        <c:crossAx val="-2114576488"/>
        <c:crosses val="autoZero"/>
        <c:auto val="1"/>
        <c:lblAlgn val="ctr"/>
        <c:lblOffset val="100"/>
        <c:noMultiLvlLbl val="0"/>
      </c:catAx>
      <c:valAx>
        <c:axId val="-2114576488"/>
        <c:scaling>
          <c:orientation val="minMax"/>
        </c:scaling>
        <c:delete val="1"/>
        <c:axPos val="l"/>
        <c:majorGridlines/>
        <c:numFmt formatCode="General" sourceLinked="1"/>
        <c:majorTickMark val="none"/>
        <c:minorTickMark val="none"/>
        <c:tickLblPos val="nextTo"/>
        <c:crossAx val="-21145653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079365496"/>
        <c:axId val="-2079362440"/>
      </c:radarChart>
      <c:catAx>
        <c:axId val="-2079365496"/>
        <c:scaling>
          <c:orientation val="minMax"/>
        </c:scaling>
        <c:delete val="0"/>
        <c:axPos val="b"/>
        <c:majorGridlines/>
        <c:majorTickMark val="none"/>
        <c:minorTickMark val="none"/>
        <c:tickLblPos val="nextTo"/>
        <c:crossAx val="-2079362440"/>
        <c:crosses val="autoZero"/>
        <c:auto val="1"/>
        <c:lblAlgn val="ctr"/>
        <c:lblOffset val="100"/>
        <c:noMultiLvlLbl val="0"/>
      </c:catAx>
      <c:valAx>
        <c:axId val="-2079362440"/>
        <c:scaling>
          <c:orientation val="minMax"/>
        </c:scaling>
        <c:delete val="1"/>
        <c:axPos val="l"/>
        <c:majorGridlines/>
        <c:numFmt formatCode="General" sourceLinked="1"/>
        <c:majorTickMark val="none"/>
        <c:minorTickMark val="none"/>
        <c:tickLblPos val="nextTo"/>
        <c:crossAx val="-207936549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2114606168"/>
        <c:axId val="-2114608856"/>
      </c:radarChart>
      <c:catAx>
        <c:axId val="-2114606168"/>
        <c:scaling>
          <c:orientation val="minMax"/>
        </c:scaling>
        <c:delete val="0"/>
        <c:axPos val="b"/>
        <c:majorGridlines/>
        <c:majorTickMark val="none"/>
        <c:minorTickMark val="none"/>
        <c:tickLblPos val="nextTo"/>
        <c:crossAx val="-2114608856"/>
        <c:crosses val="autoZero"/>
        <c:auto val="1"/>
        <c:lblAlgn val="ctr"/>
        <c:lblOffset val="100"/>
        <c:noMultiLvlLbl val="0"/>
      </c:catAx>
      <c:valAx>
        <c:axId val="-2114608856"/>
        <c:scaling>
          <c:orientation val="minMax"/>
        </c:scaling>
        <c:delete val="1"/>
        <c:axPos val="l"/>
        <c:majorGridlines/>
        <c:numFmt formatCode="General" sourceLinked="1"/>
        <c:majorTickMark val="none"/>
        <c:minorTickMark val="none"/>
        <c:tickLblPos val="nextTo"/>
        <c:crossAx val="-2114606168"/>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1/13/16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1/13/16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1/13/16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a:t>
            </a:r>
            <a:r>
              <a:rPr lang="en-US" sz="2400" dirty="0" smtClean="0">
                <a:solidFill>
                  <a:schemeClr val="tx1"/>
                </a:solidFill>
              </a:rPr>
              <a:t>2016studentpoll</a:t>
            </a: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Study (optional)</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6803470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Study </a:t>
            </a:r>
            <a:endParaRPr lang="en-US" dirty="0" smtClean="0"/>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a:t>
            </a:r>
            <a:r>
              <a:rPr lang="en-US" dirty="0" smtClean="0"/>
              <a:t>Thursday next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err="1"/>
              <a:t>j</a:t>
            </a:r>
            <a:r>
              <a:rPr lang="en-US" dirty="0" err="1" smtClean="0"/>
              <a:t>mankoff-explore.appspot.com</a:t>
            </a:r>
            <a:endParaRPr lang="en-US" dirty="0" smtClean="0"/>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a:t>
            </a:r>
            <a:r>
              <a:rPr lang="en-US" dirty="0" smtClean="0"/>
              <a:t>files</a:t>
            </a:r>
          </a:p>
          <a:p>
            <a:pPr marL="0" indent="0">
              <a:buNone/>
            </a:pPr>
            <a:r>
              <a:rPr lang="en-US" dirty="0" smtClean="0"/>
              <a:t>Make an interactive website</a:t>
            </a:r>
            <a:endParaRPr lang="en-US" dirty="0"/>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err="1" smtClean="0"/>
              <a:t>jmankoff-mobile.appspot.com</a:t>
            </a:r>
            <a:endParaRPr lang="en-US" dirty="0" smtClean="0"/>
          </a:p>
          <a:p>
            <a:pPr marL="0" indent="0">
              <a:buNone/>
            </a:pPr>
            <a:r>
              <a:rPr lang="en-US" dirty="0" smtClean="0"/>
              <a:t>Your own data</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6631"/>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8452927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5947759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5</a:t>
            </a:r>
            <a:endParaRPr lang="en-US" dirty="0"/>
          </a:p>
        </p:txBody>
      </p:sp>
      <p:sp>
        <p:nvSpPr>
          <p:cNvPr id="3" name="Content Placeholder 2"/>
          <p:cNvSpPr>
            <a:spLocks noGrp="1"/>
          </p:cNvSpPr>
          <p:nvPr>
            <p:ph idx="1"/>
          </p:nvPr>
        </p:nvSpPr>
        <p:spPr/>
        <p:txBody>
          <a:bodyPr/>
          <a:lstStyle/>
          <a:p>
            <a:pPr marL="0" indent="0">
              <a:buNone/>
            </a:pPr>
            <a:r>
              <a:rPr lang="en-US" dirty="0" smtClean="0"/>
              <a:t>Statistical Hypothesis Testing &amp; Prediction</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32317300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10566354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Document your data</a:t>
            </a:r>
          </a:p>
          <a:p>
            <a:pPr marL="0" indent="0">
              <a:buNone/>
            </a:pPr>
            <a:r>
              <a:rPr lang="en-US" dirty="0" smtClean="0"/>
              <a:t>You may work in groups on this project </a:t>
            </a:r>
          </a:p>
          <a:p>
            <a:pPr marL="0" indent="0">
              <a:buNone/>
            </a:pPr>
            <a:r>
              <a:rPr lang="en-US" i="1" dirty="0" smtClean="0"/>
              <a:t>Last Year’s Awesome Results! </a:t>
            </a:r>
            <a:r>
              <a:rPr lang="en-US" i="1" dirty="0"/>
              <a:t/>
            </a:r>
            <a:br>
              <a:rPr lang="en-US" i="1" dirty="0"/>
            </a:br>
            <a:r>
              <a:rPr lang="en-US" i="1" dirty="0"/>
              <a:t>http://</a:t>
            </a:r>
            <a:r>
              <a:rPr lang="en-US" i="1" dirty="0" err="1"/>
              <a:t>bit.ly</a:t>
            </a:r>
            <a:r>
              <a:rPr lang="en-US" i="1" dirty="0"/>
              <a:t>/1ZVKeEu</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smtClean="0"/>
              <a:t>https://</a:t>
            </a:r>
            <a:r>
              <a:rPr lang="en-US" dirty="0" err="1" smtClean="0"/>
              <a:t>github.com</a:t>
            </a:r>
            <a:r>
              <a:rPr lang="en-US" dirty="0" smtClean="0"/>
              <a:t>/</a:t>
            </a:r>
            <a:r>
              <a:rPr lang="en-US" dirty="0" err="1" smtClean="0"/>
              <a:t>jmankoff</a:t>
            </a:r>
            <a:r>
              <a:rPr lang="en-US" dirty="0" smtClean="0"/>
              <a:t>/data/</a:t>
            </a:r>
          </a:p>
          <a:p>
            <a:pPr marL="0" indent="0">
              <a:buNone/>
            </a:pPr>
            <a:r>
              <a:rPr lang="en-US" dirty="0"/>
              <a:t>https://</a:t>
            </a:r>
            <a:r>
              <a:rPr lang="en-US" dirty="0" err="1"/>
              <a:t>piazza.com</a:t>
            </a:r>
            <a:r>
              <a:rPr lang="en-US" dirty="0"/>
              <a:t>/</a:t>
            </a:r>
            <a:r>
              <a:rPr lang="en-US" dirty="0" err="1"/>
              <a:t>cmu</a:t>
            </a:r>
            <a:r>
              <a:rPr lang="en-US" dirty="0"/>
              <a:t>/</a:t>
            </a:r>
            <a:r>
              <a:rPr lang="en-US" dirty="0" smtClean="0"/>
              <a:t>spring2015</a:t>
            </a:r>
            <a:r>
              <a:rPr lang="en-US" dirty="0"/>
              <a:t>/05839/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10:30-11:30 Tuesdays; </a:t>
            </a:r>
            <a:br>
              <a:rPr lang="en-US" dirty="0" smtClean="0"/>
            </a:br>
            <a:r>
              <a:rPr lang="en-US" dirty="0" smtClean="0"/>
              <a:t>                       1pm Thursdays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year: More focus on YOU</a:t>
            </a:r>
            <a:endParaRPr lang="en-US" dirty="0"/>
          </a:p>
        </p:txBody>
      </p:sp>
      <p:sp>
        <p:nvSpPr>
          <p:cNvPr id="3" name="Content Placeholder 2"/>
          <p:cNvSpPr>
            <a:spLocks noGrp="1"/>
          </p:cNvSpPr>
          <p:nvPr>
            <p:ph idx="1"/>
          </p:nvPr>
        </p:nvSpPr>
        <p:spPr/>
        <p:txBody>
          <a:bodyPr/>
          <a:lstStyle/>
          <a:p>
            <a:r>
              <a:rPr lang="en-US" dirty="0" smtClean="0"/>
              <a:t>Mobile</a:t>
            </a:r>
          </a:p>
          <a:p>
            <a:r>
              <a:rPr lang="en-US" dirty="0" smtClean="0"/>
              <a:t>Study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2191393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7858</TotalTime>
  <Words>2140</Words>
  <Application>Microsoft Macintosh PowerPoint</Application>
  <PresentationFormat>On-screen Show (4:3)</PresentationFormat>
  <Paragraphs>494</Paragraphs>
  <Slides>53</Slides>
  <Notes>17</Notes>
  <HiddenSlides>3</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This year: More focus on YOU</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Administrata</vt:lpstr>
      <vt:lpstr>Byte1 (Due Thursday next week)</vt:lpstr>
      <vt:lpstr>Byte 2</vt:lpstr>
      <vt:lpstr>Byte 3</vt:lpstr>
      <vt:lpstr>Example</vt:lpstr>
      <vt:lpstr>Byte 4</vt:lpstr>
      <vt:lpstr>Example: jianf-proj1.appspot.com </vt:lpstr>
      <vt:lpstr>Byte 5</vt:lpstr>
      <vt:lpstr>Administrata</vt:lpstr>
      <vt:lpstr>Final Project:</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291</cp:revision>
  <cp:lastPrinted>2014-12-21T16:38:34Z</cp:lastPrinted>
  <dcterms:created xsi:type="dcterms:W3CDTF">2013-10-07T16:54:34Z</dcterms:created>
  <dcterms:modified xsi:type="dcterms:W3CDTF">2016-01-13T15:39:56Z</dcterms:modified>
</cp:coreProperties>
</file>